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57" r:id="rId4"/>
    <p:sldId id="280" r:id="rId5"/>
    <p:sldId id="266" r:id="rId6"/>
    <p:sldId id="260" r:id="rId7"/>
    <p:sldId id="259" r:id="rId8"/>
    <p:sldId id="282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5839" userDrawn="1">
          <p15:clr>
            <a:srgbClr val="A4A3A4"/>
          </p15:clr>
        </p15:guide>
        <p15:guide id="2" pos="19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88F"/>
    <a:srgbClr val="963F90"/>
    <a:srgbClr val="F7941E"/>
    <a:srgbClr val="08BFC5"/>
    <a:srgbClr val="39B54A"/>
    <a:srgbClr val="F66560"/>
    <a:srgbClr val="007AC5"/>
    <a:srgbClr val="92278F"/>
    <a:srgbClr val="7F3F98"/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4620"/>
  </p:normalViewPr>
  <p:slideViewPr>
    <p:cSldViewPr snapToGrid="0" showGuides="1">
      <p:cViewPr varScale="1">
        <p:scale>
          <a:sx n="73" d="100"/>
          <a:sy n="73" d="100"/>
        </p:scale>
        <p:origin x="138" y="54"/>
      </p:cViewPr>
      <p:guideLst>
        <p:guide orient="horz" pos="5839"/>
        <p:guide pos="1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7414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2.sv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alc.dopportal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осква, 2019"/>
          <p:cNvSpPr txBox="1"/>
          <p:nvPr/>
        </p:nvSpPr>
        <p:spPr>
          <a:xfrm>
            <a:off x="5440411" y="8558003"/>
            <a:ext cx="212397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Москва</a:t>
            </a:r>
            <a:r>
              <a:rPr b="0" dirty="0">
                <a:latin typeface="PT_Russia Text" panose="02000503000000020004" pitchFamily="2" charset="0"/>
                <a:ea typeface="PT_Russia Text" panose="02000503000000020004" pitchFamily="2" charset="0"/>
              </a:rPr>
              <a:t>, 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4B69B1-2804-4995-ACC3-C16CC4A5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4000"/>
          <a:stretch/>
        </p:blipFill>
        <p:spPr>
          <a:xfrm>
            <a:off x="-1" y="1018861"/>
            <a:ext cx="3815293" cy="8961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E5912F-BE93-4427-8E77-DA62155C8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27031" r="48241" b="-1"/>
          <a:stretch/>
        </p:blipFill>
        <p:spPr>
          <a:xfrm>
            <a:off x="9873192" y="2777066"/>
            <a:ext cx="3815292" cy="76014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68B8459-E514-41DA-9146-5A524871C616}"/>
              </a:ext>
            </a:extLst>
          </p:cNvPr>
          <p:cNvSpPr/>
          <p:nvPr/>
        </p:nvSpPr>
        <p:spPr>
          <a:xfrm>
            <a:off x="0" y="0"/>
            <a:ext cx="13004800" cy="2777067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DC042A0-DD57-464C-8A6B-01DD53426EBE}"/>
              </a:ext>
            </a:extLst>
          </p:cNvPr>
          <p:cNvSpPr/>
          <p:nvPr/>
        </p:nvSpPr>
        <p:spPr>
          <a:xfrm>
            <a:off x="318977" y="419037"/>
            <a:ext cx="12269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Региональная модель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дополнительного образования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Персонифицированное финансирование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70024A7-D527-E747-A8C8-E3ABA865A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8036" y="7180655"/>
            <a:ext cx="1882944" cy="16133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D7F1B27-8932-9644-8765-968F89F83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2700" y="7180655"/>
            <a:ext cx="1613310" cy="1613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E5463E8-5085-C147-A8B2-8FA3A17F32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0832" y="3038295"/>
            <a:ext cx="4603136" cy="39382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901689F-C870-47D3-BF0E-9514A992364D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E261C69-6544-43C8-9E6C-F1D2BBEC13C2}"/>
              </a:ext>
            </a:extLst>
          </p:cNvPr>
          <p:cNvSpPr/>
          <p:nvPr/>
        </p:nvSpPr>
        <p:spPr>
          <a:xfrm>
            <a:off x="795866" y="694693"/>
            <a:ext cx="11750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Персонифицированное финансирование: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показатели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40D401-3315-46C4-A1D1-85B90E4E1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7031" r="48241" b="-1"/>
          <a:stretch/>
        </p:blipFill>
        <p:spPr>
          <a:xfrm>
            <a:off x="9189508" y="2152173"/>
            <a:ext cx="3815292" cy="760142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534639" y="2828293"/>
            <a:ext cx="92685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Охват 50% муниципалитетов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Охват 25% детей 5 - 18 лет, проживающих в субъекте РФ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Участие всех учреждений, оказывающих услуги ДО (культура, спорт, школы, детские сады)</a:t>
            </a:r>
          </a:p>
        </p:txBody>
      </p:sp>
    </p:spTree>
    <p:extLst>
      <p:ext uri="{BB962C8B-B14F-4D97-AF65-F5344CB8AC3E}">
        <p14:creationId xmlns:p14="http://schemas.microsoft.com/office/powerpoint/2010/main" val="29797924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C5A7BD8-5327-4C18-97EC-04FB2682C50B}"/>
              </a:ext>
            </a:extLst>
          </p:cNvPr>
          <p:cNvSpPr/>
          <p:nvPr/>
        </p:nvSpPr>
        <p:spPr>
          <a:xfrm>
            <a:off x="0" y="0"/>
            <a:ext cx="13004800" cy="1113602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Муниципальное задание"/>
          <p:cNvSpPr txBox="1"/>
          <p:nvPr/>
        </p:nvSpPr>
        <p:spPr>
          <a:xfrm>
            <a:off x="7900838" y="3758435"/>
            <a:ext cx="351057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lnSpc>
                <a:spcPts val="3540"/>
              </a:lnSpc>
            </a:pPr>
            <a:r>
              <a:rPr sz="32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Муниципальное</a:t>
            </a:r>
            <a:r>
              <a:rPr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  <a:endParaRPr lang="en-US" sz="32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  <a:p>
            <a:pPr>
              <a:lnSpc>
                <a:spcPts val="3540"/>
              </a:lnSpc>
            </a:pPr>
            <a:r>
              <a:rPr sz="32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задание</a:t>
            </a:r>
            <a:endParaRPr sz="32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38" name="Государственное…"/>
          <p:cNvSpPr txBox="1"/>
          <p:nvPr/>
        </p:nvSpPr>
        <p:spPr>
          <a:xfrm>
            <a:off x="1328892" y="3667258"/>
            <a:ext cx="3908121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ts val="3540"/>
              </a:lnSpc>
              <a:defRPr>
                <a:solidFill>
                  <a:srgbClr val="009100"/>
                </a:solidFill>
              </a:defRPr>
            </a:pPr>
            <a:r>
              <a:rPr sz="3200" b="0" dirty="0" err="1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Государственное</a:t>
            </a:r>
            <a:r>
              <a:rPr sz="3200" b="0" dirty="0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ts val="3540"/>
              </a:lnSpc>
              <a:defRPr>
                <a:solidFill>
                  <a:srgbClr val="009100"/>
                </a:solidFill>
              </a:defRPr>
            </a:pPr>
            <a:r>
              <a:rPr sz="3200" b="0" dirty="0" err="1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задание</a:t>
            </a:r>
            <a:endParaRPr sz="3200" b="0" dirty="0">
              <a:solidFill>
                <a:srgbClr val="009DDC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39" name="Соглашение о…"/>
          <p:cNvSpPr txBox="1"/>
          <p:nvPr/>
        </p:nvSpPr>
        <p:spPr>
          <a:xfrm>
            <a:off x="239044" y="6889678"/>
            <a:ext cx="630407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ts val="3040"/>
              </a:lnSpc>
              <a:defRPr>
                <a:solidFill>
                  <a:srgbClr val="009100"/>
                </a:solidFill>
              </a:defRPr>
            </a:pP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Соглашение</a:t>
            </a:r>
            <a:r>
              <a:rPr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о </a:t>
            </a:r>
          </a:p>
          <a:p>
            <a:pPr>
              <a:lnSpc>
                <a:spcPts val="3040"/>
              </a:lnSpc>
              <a:defRPr>
                <a:solidFill>
                  <a:srgbClr val="009100"/>
                </a:solidFill>
              </a:defRPr>
            </a:pPr>
            <a:r>
              <a:rPr lang="ru-RU"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П</a:t>
            </a: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редоставлении</a:t>
            </a:r>
            <a:r>
              <a:rPr lang="en-US"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субсидии</a:t>
            </a:r>
            <a:endParaRPr sz="28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8C6FF7-69EA-48D7-BDFD-8810FF59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8603" y="1216037"/>
            <a:ext cx="3246106" cy="248663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77EA8D2-8D6D-456F-B97B-E88C348A9E85}"/>
              </a:ext>
            </a:extLst>
          </p:cNvPr>
          <p:cNvSpPr/>
          <p:nvPr/>
        </p:nvSpPr>
        <p:spPr>
          <a:xfrm>
            <a:off x="6866760" y="8151732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Муниципальное</a:t>
            </a: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40D0F16-B7E7-47DA-9074-8DF5F05294F4}"/>
              </a:ext>
            </a:extLst>
          </p:cNvPr>
          <p:cNvSpPr/>
          <p:nvPr/>
        </p:nvSpPr>
        <p:spPr>
          <a:xfrm>
            <a:off x="9947030" y="8151732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Муниципальное</a:t>
            </a: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28DACFC-B5AE-4806-B9E2-5DD65CF37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61870">
            <a:off x="1976489" y="4874328"/>
            <a:ext cx="1173116" cy="34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58B4D93-F9F9-47A0-BCD3-A2B1B0033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29870">
            <a:off x="10106131" y="5218574"/>
            <a:ext cx="1444745" cy="42138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F1DF1A2-03C9-42B0-BD48-2D46450051A0}"/>
              </a:ext>
            </a:extLst>
          </p:cNvPr>
          <p:cNvSpPr/>
          <p:nvPr/>
        </p:nvSpPr>
        <p:spPr>
          <a:xfrm>
            <a:off x="2556103" y="8530814"/>
            <a:ext cx="3209533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80"/>
              </a:lnSpc>
            </a:pPr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Негосударственное</a:t>
            </a:r>
          </a:p>
          <a:p>
            <a:pPr>
              <a:lnSpc>
                <a:spcPts val="2580"/>
              </a:lnSpc>
            </a:pPr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</a:t>
            </a:r>
            <a:r>
              <a:rPr lang="en-US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N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2C09FD6-F65B-4BA5-831E-48024925849C}"/>
              </a:ext>
            </a:extLst>
          </p:cNvPr>
          <p:cNvSpPr/>
          <p:nvPr/>
        </p:nvSpPr>
        <p:spPr>
          <a:xfrm>
            <a:off x="58249" y="6011850"/>
            <a:ext cx="2911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Государственное </a:t>
            </a:r>
            <a:endParaRPr lang="en-US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учреждение 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D3F092-2E9B-44D6-BD3C-78CD51CCD1A2}"/>
              </a:ext>
            </a:extLst>
          </p:cNvPr>
          <p:cNvSpPr/>
          <p:nvPr/>
        </p:nvSpPr>
        <p:spPr>
          <a:xfrm>
            <a:off x="3679146" y="6011849"/>
            <a:ext cx="283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Государственное</a:t>
            </a:r>
            <a:endParaRPr lang="en-US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</a:t>
            </a:r>
            <a:r>
              <a:rPr lang="en-US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N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4DF7845-3A25-408B-AA3F-77605BB1F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731951">
            <a:off x="7833505" y="5250343"/>
            <a:ext cx="1444745" cy="42138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1ABD3BF-C489-4C03-8791-F0F122370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65763">
            <a:off x="3362889" y="4910144"/>
            <a:ext cx="1173116" cy="3421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23FF249-2FAA-44DF-9BD5-9D9E66251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177137" y="5389632"/>
            <a:ext cx="2158955" cy="62969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9F20CCC-AFC6-D344-BA0E-69DDAE06DBE6}"/>
              </a:ext>
            </a:extLst>
          </p:cNvPr>
          <p:cNvSpPr/>
          <p:nvPr/>
        </p:nvSpPr>
        <p:spPr>
          <a:xfrm>
            <a:off x="2180543" y="133842"/>
            <a:ext cx="864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Механизм перечисления средств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FFE0D34-1A01-E94C-A5FA-09FD2845D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657" y="7761712"/>
            <a:ext cx="2265390" cy="20432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15D02C2-4366-A141-8DEE-1442298BB0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92" y="4264994"/>
            <a:ext cx="2149717" cy="19389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3AB742D-7216-F84F-B66E-D872D9C99D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91822" y="6011849"/>
            <a:ext cx="2635658" cy="23772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E7D80B1-2EB3-574A-8B0E-5E341FC3DB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2571" y="6011849"/>
            <a:ext cx="2635658" cy="23772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DEBFEF7F-79DE-8D46-B847-53BED7AE98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39277" y="4258572"/>
            <a:ext cx="2149717" cy="19389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42F44A6-DDC0-434F-9884-0B3A2FE4CC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93" y="739129"/>
            <a:ext cx="5673052" cy="34217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BA46C26-A9C4-4257-A3EF-8B16868E2AA4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6A2253A-0577-F349-982D-834B27855132}"/>
              </a:ext>
            </a:extLst>
          </p:cNvPr>
          <p:cNvSpPr/>
          <p:nvPr/>
        </p:nvSpPr>
        <p:spPr>
          <a:xfrm>
            <a:off x="2158181" y="405081"/>
            <a:ext cx="8319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Разделение муниципального </a:t>
            </a:r>
          </a:p>
          <a:p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 учреждений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FF48FAA-7CFC-E24F-9720-F59327B2044F}"/>
              </a:ext>
            </a:extLst>
          </p:cNvPr>
          <p:cNvSpPr/>
          <p:nvPr/>
        </p:nvSpPr>
        <p:spPr>
          <a:xfrm>
            <a:off x="510285" y="8118847"/>
            <a:ext cx="4387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НЕ ПРИВОДИТ К: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EB2F64-09D8-614C-B024-D337CFFEC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86" y="2959702"/>
            <a:ext cx="4250956" cy="38341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11D1E7-4240-0443-AD5B-1041B13C7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3560" y="5332036"/>
            <a:ext cx="2146413" cy="27777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0B82825-A3F8-594D-A208-FD4F760C5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5868" y="2133600"/>
            <a:ext cx="3581796" cy="3230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91ECBA-0451-6A41-8832-695C293DF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30105">
            <a:off x="4941867" y="4402147"/>
            <a:ext cx="2181520" cy="6362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3B7162C-75BB-934A-9BE2-AF40CEBB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91820">
            <a:off x="4942300" y="5626738"/>
            <a:ext cx="2181520" cy="636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87A492-A17C-ED4C-AB45-4FC7EC57EC2E}"/>
              </a:ext>
            </a:extLst>
          </p:cNvPr>
          <p:cNvSpPr txBox="1"/>
          <p:nvPr/>
        </p:nvSpPr>
        <p:spPr>
          <a:xfrm>
            <a:off x="4734124" y="7715724"/>
            <a:ext cx="679156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уменьшению объема задания</a:t>
            </a:r>
            <a:endParaRPr lang="ru-RU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дополнительным расходам муниципалитета </a:t>
            </a:r>
          </a:p>
        </p:txBody>
      </p:sp>
    </p:spTree>
    <p:extLst>
      <p:ext uri="{BB962C8B-B14F-4D97-AF65-F5344CB8AC3E}">
        <p14:creationId xmlns:p14="http://schemas.microsoft.com/office/powerpoint/2010/main" val="18816264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B244399-7C10-4942-9EEF-764A781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067" y="6180339"/>
            <a:ext cx="4153492" cy="2623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9CC97DD-9F68-FA45-BEAB-996C9ADE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7" y="6182741"/>
            <a:ext cx="3929956" cy="2482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5947B15-7BAB-C64B-8438-8D32363FC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775" y="2426297"/>
            <a:ext cx="4170784" cy="26348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87AD80-3DD8-FB48-BC35-00A8A706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87" y="2469981"/>
            <a:ext cx="4153492" cy="26238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4C4F44-E458-4F0F-AC64-E137CE819D0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8831FD0-6CE2-4AA5-A5AC-3C1424256A6C}"/>
              </a:ext>
            </a:extLst>
          </p:cNvPr>
          <p:cNvSpPr/>
          <p:nvPr/>
        </p:nvSpPr>
        <p:spPr>
          <a:xfrm>
            <a:off x="2911030" y="657607"/>
            <a:ext cx="6906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Шаги для муниципалитета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4A5C32-7F5E-9543-ADD6-BB83D8EA5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5" y="2460007"/>
            <a:ext cx="4117422" cy="26010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77FCD5A-BCD7-486A-9ACA-1C3D61855913}"/>
              </a:ext>
            </a:extLst>
          </p:cNvPr>
          <p:cNvSpPr/>
          <p:nvPr/>
        </p:nvSpPr>
        <p:spPr>
          <a:xfrm>
            <a:off x="971359" y="3170605"/>
            <a:ext cx="27503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муниципальных Правил ПФ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5AA3681-1F96-EC40-BD12-F9432CC5E9BA}"/>
              </a:ext>
            </a:extLst>
          </p:cNvPr>
          <p:cNvSpPr txBox="1"/>
          <p:nvPr/>
        </p:nvSpPr>
        <p:spPr>
          <a:xfrm>
            <a:off x="555616" y="2689386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1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A97A939-55C8-FD41-9330-8D335530DA8E}"/>
              </a:ext>
            </a:extLst>
          </p:cNvPr>
          <p:cNvSpPr txBox="1"/>
          <p:nvPr/>
        </p:nvSpPr>
        <p:spPr>
          <a:xfrm>
            <a:off x="4850450" y="2676444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2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A3D8FE3-4E23-4B2A-9ACB-761202F40850}"/>
              </a:ext>
            </a:extLst>
          </p:cNvPr>
          <p:cNvSpPr/>
          <p:nvPr/>
        </p:nvSpPr>
        <p:spPr>
          <a:xfrm>
            <a:off x="5264138" y="2890818"/>
            <a:ext cx="271948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номинала сертификата и утверждение муниципальной Программы ПФ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C129836-5089-B44B-AC9B-4E7486CFB747}"/>
              </a:ext>
            </a:extLst>
          </p:cNvPr>
          <p:cNvSpPr txBox="1"/>
          <p:nvPr/>
        </p:nvSpPr>
        <p:spPr>
          <a:xfrm>
            <a:off x="9062034" y="2608887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3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B2529AF-519B-294B-B72A-DED4E86D70F3}"/>
              </a:ext>
            </a:extLst>
          </p:cNvPr>
          <p:cNvSpPr/>
          <p:nvPr/>
        </p:nvSpPr>
        <p:spPr>
          <a:xfrm>
            <a:off x="9003942" y="2974641"/>
            <a:ext cx="37965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порядок формирования муниципальных заданий</a:t>
            </a:r>
          </a:p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нормативных затрат</a:t>
            </a: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3A5DD63-97F7-AB43-99B5-E4EECDA8B1DC}"/>
              </a:ext>
            </a:extLst>
          </p:cNvPr>
          <p:cNvSpPr txBox="1"/>
          <p:nvPr/>
        </p:nvSpPr>
        <p:spPr>
          <a:xfrm>
            <a:off x="555616" y="6399178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4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D36F9D6D-22AD-3E46-B1BC-A8C3A11153A7}"/>
              </a:ext>
            </a:extLst>
          </p:cNvPr>
          <p:cNvSpPr/>
          <p:nvPr/>
        </p:nvSpPr>
        <p:spPr>
          <a:xfrm>
            <a:off x="713512" y="6906205"/>
            <a:ext cx="32969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муниципальные программы развития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055F5E8-258C-A542-827F-BA6FFF41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689" y="6182741"/>
            <a:ext cx="4117422" cy="26010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93169C4-7CA6-5041-81A3-B452C56CD0A2}"/>
              </a:ext>
            </a:extLst>
          </p:cNvPr>
          <p:cNvSpPr txBox="1"/>
          <p:nvPr/>
        </p:nvSpPr>
        <p:spPr>
          <a:xfrm>
            <a:off x="4850450" y="6413982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5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9ED2A5AB-C416-CF48-AAEE-29769B91E7F5}"/>
              </a:ext>
            </a:extLst>
          </p:cNvPr>
          <p:cNvSpPr/>
          <p:nvPr/>
        </p:nvSpPr>
        <p:spPr>
          <a:xfrm>
            <a:off x="4929517" y="6681306"/>
            <a:ext cx="369419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</a:t>
            </a:r>
            <a:r>
              <a:rPr lang="ru-RU" sz="2300" b="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</a:t>
            </a:r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задания и соглашения о субсидии на обеспечение </a:t>
            </a:r>
            <a:r>
              <a:rPr lang="ru-RU" sz="2300" b="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</a:t>
            </a:r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задания</a:t>
            </a: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8DDF951-1C7B-B342-B091-E6CAA976442D}"/>
              </a:ext>
            </a:extLst>
          </p:cNvPr>
          <p:cNvSpPr txBox="1"/>
          <p:nvPr/>
        </p:nvSpPr>
        <p:spPr>
          <a:xfrm>
            <a:off x="9131224" y="6399178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6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038D9D30-AD4E-4947-B455-86D17EF4EF3C}"/>
              </a:ext>
            </a:extLst>
          </p:cNvPr>
          <p:cNvSpPr/>
          <p:nvPr/>
        </p:nvSpPr>
        <p:spPr>
          <a:xfrm>
            <a:off x="9377826" y="6940553"/>
            <a:ext cx="32969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локальные акты учреждений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ВАЖНО: внедрение НПФ должно предшествовать внедрению персфинансирования…"/>
          <p:cNvSpPr txBox="1">
            <a:spLocks noGrp="1"/>
          </p:cNvSpPr>
          <p:nvPr>
            <p:ph type="body" idx="1"/>
          </p:nvPr>
        </p:nvSpPr>
        <p:spPr>
          <a:xfrm>
            <a:off x="795866" y="2510642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Основные положения в региональных Правилах</a:t>
            </a:r>
            <a:endParaRPr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Определение нормативных положений для муниципальных организаций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Распространение муниципальных Правил на учреждения образования, культуры, спорта, молодежной политики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7AD015-52F1-4B0C-A8D7-366EE7DFB99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C25FCEB-0F9A-4C02-8F92-1227FC2514CD}"/>
              </a:ext>
            </a:extLst>
          </p:cNvPr>
          <p:cNvSpPr/>
          <p:nvPr/>
        </p:nvSpPr>
        <p:spPr>
          <a:xfrm>
            <a:off x="795866" y="602515"/>
            <a:ext cx="11686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Утверждение Правил </a:t>
            </a:r>
            <a:r>
              <a:rPr lang="ru-RU" sz="400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персфинансирования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Может выражаться в часах или в рублях (указать текстом и символами)…"/>
          <p:cNvSpPr txBox="1">
            <a:spLocks noGrp="1"/>
          </p:cNvSpPr>
          <p:nvPr>
            <p:ph type="body" idx="1"/>
          </p:nvPr>
        </p:nvSpPr>
        <p:spPr>
          <a:xfrm>
            <a:off x="-3416300" y="10600266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отличаться</a:t>
            </a:r>
            <a:r>
              <a:rPr dirty="0"/>
              <a:t> в </a:t>
            </a:r>
            <a:r>
              <a:rPr dirty="0" err="1"/>
              <a:t>зависимости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муниципалитета</a:t>
            </a:r>
            <a:r>
              <a:rPr dirty="0"/>
              <a:t> (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тоже</a:t>
            </a:r>
            <a:r>
              <a:rPr dirty="0"/>
              <a:t> </a:t>
            </a:r>
            <a:r>
              <a:rPr dirty="0" err="1"/>
              <a:t>обыграть</a:t>
            </a:r>
            <a:r>
              <a:rPr dirty="0"/>
              <a:t> </a:t>
            </a:r>
            <a:r>
              <a:rPr dirty="0" err="1"/>
              <a:t>символично</a:t>
            </a:r>
            <a:r>
              <a:rPr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0A46403-7067-4D03-8A4D-679B01E4392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DC60A9E-DDA2-481B-8AD4-04C7D30F1D62}"/>
              </a:ext>
            </a:extLst>
          </p:cNvPr>
          <p:cNvSpPr/>
          <p:nvPr/>
        </p:nvSpPr>
        <p:spPr>
          <a:xfrm>
            <a:off x="55070" y="7097108"/>
            <a:ext cx="650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(144, 216, 312 часов)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D9108A6-EF53-4A06-B203-3FF3AFE2D849}"/>
              </a:ext>
            </a:extLst>
          </p:cNvPr>
          <p:cNvSpPr/>
          <p:nvPr/>
        </p:nvSpPr>
        <p:spPr>
          <a:xfrm>
            <a:off x="6447330" y="6949938"/>
            <a:ext cx="650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Рассчитывается исходя из существующих нормативных затрат учреждений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F4CD02B-FDE3-C049-8013-BD8663381172}"/>
              </a:ext>
            </a:extLst>
          </p:cNvPr>
          <p:cNvSpPr/>
          <p:nvPr/>
        </p:nvSpPr>
        <p:spPr>
          <a:xfrm>
            <a:off x="2462912" y="452808"/>
            <a:ext cx="796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 номинала сертификата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B940BD-727C-DC40-BB1A-12E2AB503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49" y="2209490"/>
            <a:ext cx="4395961" cy="5688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C2BFEB-B9F6-5A44-B83E-475FFCFC1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3500" y="2746955"/>
            <a:ext cx="3843965" cy="3843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ВАЖНО: внедрение НПФ должно предшествовать внедрению персфинансирования…"/>
          <p:cNvSpPr txBox="1">
            <a:spLocks noGrp="1"/>
          </p:cNvSpPr>
          <p:nvPr>
            <p:ph type="body" idx="1"/>
          </p:nvPr>
        </p:nvSpPr>
        <p:spPr>
          <a:xfrm>
            <a:off x="795866" y="2510642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Нормативные затраты</a:t>
            </a:r>
            <a:endParaRPr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456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Устанавливаются 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отделом образования по итогам расчетов по методике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456" dirty="0" err="1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(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калькулятор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): 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  <a:hlinkClick r:id="rId2"/>
              </a:rPr>
              <a:t>http://calc.dopportal.ru</a:t>
            </a: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Методика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и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консультации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предоставляются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экспертами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ВШЭ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7AD015-52F1-4B0C-A8D7-366EE7DFB99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C25FCEB-0F9A-4C02-8F92-1227FC2514CD}"/>
              </a:ext>
            </a:extLst>
          </p:cNvPr>
          <p:cNvSpPr/>
          <p:nvPr/>
        </p:nvSpPr>
        <p:spPr>
          <a:xfrm>
            <a:off x="795866" y="336963"/>
            <a:ext cx="11686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Как определяется цена образовательной услуги в </a:t>
            </a:r>
            <a:r>
              <a:rPr lang="ru-RU" sz="400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персфинансировании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332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1. Учреждений: может закладываться предельный срок включения в реестр (до начала календарного года)…"/>
          <p:cNvSpPr txBox="1">
            <a:spLocks noGrp="1"/>
          </p:cNvSpPr>
          <p:nvPr>
            <p:ph type="body" idx="1"/>
          </p:nvPr>
        </p:nvSpPr>
        <p:spPr>
          <a:xfrm>
            <a:off x="803837" y="2390269"/>
            <a:ext cx="11099800" cy="6286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1. </a:t>
            </a:r>
            <a:r>
              <a:rPr dirty="0" err="1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Учреждений</a:t>
            </a:r>
            <a:endParaRPr lang="ru-RU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2.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обязательная сертификация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3.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несколько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вариантов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выдачи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электронной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заявке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системе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(с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подтверждением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первом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обращении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);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личной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явке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РМЦ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или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МОЦ;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обращении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для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записи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программу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4.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Приказов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зачислении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/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отчислении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5.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Операций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счетах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блокировка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,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списание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,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возврат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67" name="Это равнозначные реестры"/>
          <p:cNvSpPr txBox="1"/>
          <p:nvPr/>
        </p:nvSpPr>
        <p:spPr>
          <a:xfrm>
            <a:off x="6197071" y="8933438"/>
            <a:ext cx="1026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/>
            </a:lvl1pPr>
          </a:lstStyle>
          <a:p>
            <a:endParaRPr lang="ru-RU" dirty="0" err="1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968C4-44FD-469C-A213-33EB86B60F28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E2791A9-E931-5A4F-9AA6-5FF1AFAD8723}"/>
              </a:ext>
            </a:extLst>
          </p:cNvPr>
          <p:cNvSpPr/>
          <p:nvPr/>
        </p:nvSpPr>
        <p:spPr>
          <a:xfrm>
            <a:off x="1338967" y="107335"/>
            <a:ext cx="103268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РЕЕСТРЫ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(ведет Региональный модельный центр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 Муниципальные опорные центры)</a:t>
            </a:r>
            <a:endParaRPr lang="ru-RU" sz="4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325</Words>
  <Application>Microsoft Office PowerPoint</Application>
  <PresentationFormat>Произвольный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Open Sans</vt:lpstr>
      <vt:lpstr>PT_Russia Text</vt:lpstr>
      <vt:lpstr>PT_Russia Text Bold</vt:lpstr>
      <vt:lpstr>PT_Russia Text Medium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персонифицированного финансирования дополнительного образования детей</dc:title>
  <dc:creator>Maria</dc:creator>
  <cp:lastModifiedBy>RePack by Diakov</cp:lastModifiedBy>
  <cp:revision>74</cp:revision>
  <cp:lastPrinted>2019-03-02T16:55:49Z</cp:lastPrinted>
  <dcterms:modified xsi:type="dcterms:W3CDTF">2024-12-05T08:19:24Z</dcterms:modified>
</cp:coreProperties>
</file>